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316" r:id="rId4"/>
    <p:sldId id="318" r:id="rId5"/>
    <p:sldId id="321" r:id="rId6"/>
    <p:sldId id="322" r:id="rId7"/>
    <p:sldId id="320" r:id="rId8"/>
    <p:sldId id="319" r:id="rId9"/>
    <p:sldId id="323" r:id="rId10"/>
    <p:sldId id="263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311" r:id="rId21"/>
    <p:sldId id="312" r:id="rId22"/>
    <p:sldId id="31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BD1C50-717A-4E7D-B1B3-76BE54C68FA0}">
          <p14:sldIdLst>
            <p14:sldId id="256"/>
            <p14:sldId id="259"/>
            <p14:sldId id="316"/>
            <p14:sldId id="318"/>
            <p14:sldId id="321"/>
            <p14:sldId id="322"/>
            <p14:sldId id="320"/>
            <p14:sldId id="319"/>
            <p14:sldId id="323"/>
            <p14:sldId id="263"/>
          </p14:sldIdLst>
        </p14:section>
        <p14:section name="Раздел без заголовка" id="{EEA56DA6-F216-414B-92C1-DDAF32026E17}">
          <p14:sldIdLst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311"/>
            <p14:sldId id="31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092144"/>
        <c:axId val="321093320"/>
      </c:barChart>
      <c:catAx>
        <c:axId val="3210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21093320"/>
        <c:crosses val="autoZero"/>
        <c:auto val="1"/>
        <c:lblAlgn val="ctr"/>
        <c:lblOffset val="100"/>
        <c:noMultiLvlLbl val="0"/>
      </c:catAx>
      <c:valAx>
        <c:axId val="321093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21092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40050971889388E-2"/>
          <c:y val="0.85878475024382495"/>
          <c:w val="0.81436617977100689"/>
          <c:h val="0.1211483257746603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оценка  2</c:v>
                </c:pt>
                <c:pt idx="1">
                  <c:v> оценка 3</c:v>
                </c:pt>
                <c:pt idx="2">
                  <c:v>оценка 4 и 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русский яз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оценка  2</c:v>
                </c:pt>
                <c:pt idx="1">
                  <c:v> оценка 3</c:v>
                </c:pt>
                <c:pt idx="2">
                  <c:v>оценка 4 и 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оценка  2</c:v>
                </c:pt>
                <c:pt idx="1">
                  <c:v> оценка 3</c:v>
                </c:pt>
                <c:pt idx="2">
                  <c:v>оценка 4 и 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338440"/>
        <c:axId val="227338832"/>
      </c:barChart>
      <c:catAx>
        <c:axId val="22733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38832"/>
        <c:crosses val="autoZero"/>
        <c:auto val="1"/>
        <c:lblAlgn val="ctr"/>
        <c:lblOffset val="100"/>
        <c:noMultiLvlLbl val="0"/>
      </c:catAx>
      <c:valAx>
        <c:axId val="22733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3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ВУЗ</c:v>
                </c:pt>
                <c:pt idx="1">
                  <c:v>Техникум</c:v>
                </c:pt>
                <c:pt idx="2">
                  <c:v>Училище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 г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ВУЗ</c:v>
                </c:pt>
                <c:pt idx="1">
                  <c:v>Техникум</c:v>
                </c:pt>
                <c:pt idx="2">
                  <c:v>Училище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 г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ВУЗ</c:v>
                </c:pt>
                <c:pt idx="1">
                  <c:v>Техникум</c:v>
                </c:pt>
                <c:pt idx="2">
                  <c:v>Училище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671000"/>
        <c:axId val="326670608"/>
      </c:barChart>
      <c:catAx>
        <c:axId val="32667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670608"/>
        <c:crosses val="autoZero"/>
        <c:auto val="1"/>
        <c:lblAlgn val="ctr"/>
        <c:lblOffset val="100"/>
        <c:noMultiLvlLbl val="0"/>
      </c:catAx>
      <c:valAx>
        <c:axId val="3266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67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 baseline="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Борьба</c:v>
                </c:pt>
                <c:pt idx="1">
                  <c:v>Футбол</c:v>
                </c:pt>
                <c:pt idx="2">
                  <c:v>Шашки</c:v>
                </c:pt>
                <c:pt idx="3">
                  <c:v>Лёгкая атлет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25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Борьба</c:v>
                </c:pt>
                <c:pt idx="1">
                  <c:v>Футбол</c:v>
                </c:pt>
                <c:pt idx="2">
                  <c:v>Шашки</c:v>
                </c:pt>
                <c:pt idx="3">
                  <c:v>Лёгкая атлет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Борьба</c:v>
                </c:pt>
                <c:pt idx="1">
                  <c:v>Футбол</c:v>
                </c:pt>
                <c:pt idx="2">
                  <c:v>Шашки</c:v>
                </c:pt>
                <c:pt idx="3">
                  <c:v>Лёгкая атлет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670216"/>
        <c:axId val="319050592"/>
      </c:barChart>
      <c:catAx>
        <c:axId val="32667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050592"/>
        <c:crosses val="autoZero"/>
        <c:auto val="1"/>
        <c:lblAlgn val="ctr"/>
        <c:lblOffset val="100"/>
        <c:noMultiLvlLbl val="0"/>
      </c:catAx>
      <c:valAx>
        <c:axId val="31905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67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76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30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3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3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5641-BA0F-476A-848C-D32CF6BD8E56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1EAA9C-6B40-4BBA-8C91-ABC21A3CD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package" Target="../embeddings/_____Microsoft_Excel9.xlsx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package" Target="../embeddings/_____Microsoft_Excel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_____Microsoft_Excel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_____Microsoft_Excel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_____Microsoft_Excel4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_____Microsoft_Excel5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package" Target="../embeddings/_____Microsoft_Excel6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_____Microsoft_Excel7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025" y="798514"/>
            <a:ext cx="10363200" cy="280352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 с.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Валерик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Ачхой-Мартановского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 Республики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160" y="351692"/>
            <a:ext cx="9387840" cy="376310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11" y="3602038"/>
            <a:ext cx="7055427" cy="35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txBody>
          <a:bodyPr/>
          <a:lstStyle/>
          <a:p>
            <a:r>
              <a:rPr lang="ru-RU" dirty="0" smtClean="0"/>
              <a:t>     МО учителей МБОУ «СОШ №1»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1658235"/>
            <a:ext cx="11604171" cy="462264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b="1" dirty="0" smtClean="0"/>
              <a:t>- </a:t>
            </a:r>
            <a:r>
              <a:rPr lang="ru-RU" sz="3600" b="1" dirty="0" smtClean="0"/>
              <a:t>ШМО  </a:t>
            </a:r>
            <a:r>
              <a:rPr lang="ru-RU" sz="3600" b="1" dirty="0"/>
              <a:t>учителей русского языка и литературы </a:t>
            </a:r>
            <a:endParaRPr lang="ru-RU" sz="3600" dirty="0"/>
          </a:p>
          <a:p>
            <a:pPr>
              <a:lnSpc>
                <a:spcPct val="100000"/>
              </a:lnSpc>
            </a:pPr>
            <a:r>
              <a:rPr lang="ru-RU" sz="3600" b="1" dirty="0"/>
              <a:t>- ШМО учителей математики и физики </a:t>
            </a:r>
            <a:br>
              <a:rPr lang="ru-RU" sz="3600" b="1" dirty="0"/>
            </a:br>
            <a:r>
              <a:rPr lang="ru-RU" sz="3600" b="1" dirty="0"/>
              <a:t>- ШМО учителей начальных классов рук</a:t>
            </a:r>
            <a:endParaRPr lang="ru-RU" sz="3600" dirty="0"/>
          </a:p>
          <a:p>
            <a:pPr>
              <a:lnSpc>
                <a:spcPct val="100000"/>
              </a:lnSpc>
            </a:pPr>
            <a:r>
              <a:rPr lang="ru-RU" sz="3600" b="1" dirty="0"/>
              <a:t>- ШМО учителей чеченского языка и литературы </a:t>
            </a:r>
            <a:endParaRPr lang="ru-RU" sz="3600" dirty="0"/>
          </a:p>
          <a:p>
            <a:pPr>
              <a:lnSpc>
                <a:spcPct val="100000"/>
              </a:lnSpc>
            </a:pPr>
            <a:r>
              <a:rPr lang="ru-RU" sz="3600" b="1" dirty="0"/>
              <a:t>- ШМО классных руководителей </a:t>
            </a:r>
            <a:endParaRPr lang="ru-RU" sz="3600" dirty="0"/>
          </a:p>
          <a:p>
            <a:pPr>
              <a:lnSpc>
                <a:spcPct val="100000"/>
              </a:lnSpc>
            </a:pPr>
            <a:r>
              <a:rPr lang="ru-RU" sz="3600" b="1" dirty="0"/>
              <a:t> -ШМО </a:t>
            </a:r>
            <a:r>
              <a:rPr lang="ru-RU" sz="3600" b="1" dirty="0" smtClean="0"/>
              <a:t> химии,  биологии, географии-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/>
              <a:t> -ШМО истории, общества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267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pPr algn="ctr"/>
            <a:r>
              <a:rPr lang="ru-RU" dirty="0" smtClean="0"/>
              <a:t>ЕГЭ  -  2012-2013 год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192221"/>
              </p:ext>
            </p:extLst>
          </p:nvPr>
        </p:nvGraphicFramePr>
        <p:xfrm>
          <a:off x="838200" y="744862"/>
          <a:ext cx="10515600" cy="50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43319"/>
              </p:ext>
            </p:extLst>
          </p:nvPr>
        </p:nvGraphicFramePr>
        <p:xfrm>
          <a:off x="79375" y="1230313"/>
          <a:ext cx="11755438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Лист" r:id="rId5" imgW="12134985" imgH="6677115" progId="Excel.Sheet.12">
                  <p:embed/>
                </p:oleObj>
              </mc:Choice>
              <mc:Fallback>
                <p:oleObj name="Лист" r:id="rId5" imgW="12134985" imgH="6677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75" y="1230313"/>
                        <a:ext cx="11755438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41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92" y="281999"/>
            <a:ext cx="11154295" cy="78203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тестирования в 2012 году в 11 А </a:t>
            </a:r>
            <a:r>
              <a:rPr lang="ru-RU" dirty="0" err="1" smtClean="0"/>
              <a:t>кл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155343"/>
              </p:ext>
            </p:extLst>
          </p:nvPr>
        </p:nvGraphicFramePr>
        <p:xfrm>
          <a:off x="838200" y="1064028"/>
          <a:ext cx="10515600" cy="558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65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196" y="298623"/>
            <a:ext cx="10866120" cy="1325563"/>
          </a:xfrm>
        </p:spPr>
        <p:txBody>
          <a:bodyPr/>
          <a:lstStyle/>
          <a:p>
            <a:r>
              <a:rPr lang="ru-RU" dirty="0" smtClean="0"/>
              <a:t>Результаты участия в районных олимпиадах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227245"/>
              </p:ext>
            </p:extLst>
          </p:nvPr>
        </p:nvGraphicFramePr>
        <p:xfrm>
          <a:off x="386082" y="1624187"/>
          <a:ext cx="11185234" cy="478748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76006"/>
                <a:gridCol w="639304"/>
                <a:gridCol w="639304"/>
                <a:gridCol w="640163"/>
                <a:gridCol w="692579"/>
                <a:gridCol w="692579"/>
                <a:gridCol w="692579"/>
                <a:gridCol w="644459"/>
                <a:gridCol w="618681"/>
                <a:gridCol w="792256"/>
                <a:gridCol w="751868"/>
                <a:gridCol w="752728"/>
                <a:gridCol w="752728"/>
              </a:tblGrid>
              <a:tr h="502517"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effectLst/>
                        </a:rPr>
                        <a:t>Предметы</a:t>
                      </a:r>
                    </a:p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2009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2012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места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места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места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места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Биология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География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effectLst/>
                        </a:rPr>
                        <a:t>Английский</a:t>
                      </a:r>
                      <a:r>
                        <a:rPr lang="ru-RU" sz="2000" baseline="0" dirty="0" smtClean="0">
                          <a:effectLst/>
                        </a:rPr>
                        <a:t> язык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effectLst/>
                        </a:rPr>
                        <a:t>обществознание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effectLst/>
                        </a:rPr>
                        <a:t>информатика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0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effectLst/>
                        </a:rPr>
                        <a:t>Русский язык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1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1" y="298623"/>
            <a:ext cx="11654443" cy="91503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Результаты участия в республиканских олимпиадах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869057"/>
              </p:ext>
            </p:extLst>
          </p:nvPr>
        </p:nvGraphicFramePr>
        <p:xfrm>
          <a:off x="138548" y="1213658"/>
          <a:ext cx="12053452" cy="50695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99248"/>
                <a:gridCol w="688927"/>
                <a:gridCol w="688927"/>
                <a:gridCol w="689854"/>
                <a:gridCol w="746338"/>
                <a:gridCol w="746338"/>
                <a:gridCol w="746338"/>
                <a:gridCol w="694483"/>
                <a:gridCol w="666704"/>
                <a:gridCol w="853751"/>
                <a:gridCol w="810230"/>
                <a:gridCol w="811157"/>
                <a:gridCol w="811157"/>
              </a:tblGrid>
              <a:tr h="1287066">
                <a:tc rowSpan="2"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effectLst/>
                        </a:rPr>
                        <a:t>Предметы</a:t>
                      </a:r>
                    </a:p>
                    <a:p>
                      <a:pPr algn="ctr"/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effectLst/>
                        </a:rPr>
                        <a:t>2010</a:t>
                      </a:r>
                      <a:endParaRPr lang="ru-RU" sz="5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effectLst/>
                        </a:rPr>
                        <a:t>2011</a:t>
                      </a:r>
                      <a:endParaRPr lang="ru-RU" sz="5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effectLst/>
                        </a:rPr>
                        <a:t>2012</a:t>
                      </a:r>
                      <a:endParaRPr lang="ru-RU" sz="5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effectLst/>
                        </a:rPr>
                        <a:t>2013</a:t>
                      </a:r>
                      <a:endParaRPr lang="ru-RU" sz="5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effectLst/>
                        </a:rPr>
                        <a:t>места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места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места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места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158">
                <a:tc>
                  <a:txBody>
                    <a:bodyPr/>
                    <a:lstStyle/>
                    <a:p>
                      <a:pPr algn="just"/>
                      <a:r>
                        <a:rPr lang="ru-RU" sz="4000" dirty="0">
                          <a:effectLst/>
                        </a:rPr>
                        <a:t>Математика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2</a:t>
                      </a:r>
                      <a:endParaRPr lang="ru-RU" sz="3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>
                          <a:effectLst/>
                        </a:rPr>
                        <a:t>3</a:t>
                      </a:r>
                      <a:endParaRPr lang="ru-RU" sz="36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158">
                <a:tc>
                  <a:txBody>
                    <a:bodyPr/>
                    <a:lstStyle/>
                    <a:p>
                      <a:pPr algn="just"/>
                      <a:r>
                        <a:rPr lang="ru-RU" sz="4000" dirty="0">
                          <a:effectLst/>
                        </a:rPr>
                        <a:t>Физика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>
                          <a:effectLst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>
                          <a:effectLst/>
                        </a:rPr>
                        <a:t>1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158"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  <a:endParaRPr lang="ru-RU" sz="4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>
                          <a:effectLst/>
                        </a:rPr>
                        <a:t> </a:t>
                      </a:r>
                      <a:endParaRPr lang="ru-RU" sz="3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3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75" y="5934075"/>
          <a:ext cx="11991975" cy="365760"/>
        </p:xfrm>
        <a:graphic>
          <a:graphicData uri="http://schemas.openxmlformats.org/drawingml/2006/table">
            <a:tbl>
              <a:tblPr/>
              <a:tblGrid>
                <a:gridCol w="11991975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4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4417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в предметных олимпиадах в Южном Федеральном округе 2005-2012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381974"/>
              </p:ext>
            </p:extLst>
          </p:nvPr>
        </p:nvGraphicFramePr>
        <p:xfrm>
          <a:off x="467359" y="1657004"/>
          <a:ext cx="11297921" cy="50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732"/>
                <a:gridCol w="3626052"/>
                <a:gridCol w="3224150"/>
                <a:gridCol w="1882987"/>
              </a:tblGrid>
              <a:tr h="1027416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Предмет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Фамилия , Имя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Город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74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Хизриев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 Адам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Элиста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74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Физика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Байсагуров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Сурхо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Астрахань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74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Немецкий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язык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Газалиев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Магомед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Н. Новгород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06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Физика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Газалиев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aseline="0" dirty="0" err="1" smtClean="0">
                          <a:solidFill>
                            <a:schemeClr val="tx1"/>
                          </a:solidFill>
                        </a:rPr>
                        <a:t>Абдулбаки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Владивосток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40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365125"/>
            <a:ext cx="11429999" cy="1006475"/>
          </a:xfrm>
        </p:spPr>
        <p:txBody>
          <a:bodyPr>
            <a:normAutofit/>
          </a:bodyPr>
          <a:lstStyle/>
          <a:p>
            <a:r>
              <a:rPr lang="ru-RU" dirty="0" smtClean="0"/>
              <a:t>Поступление выпускников в ВУЗы и техникумы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10476"/>
              </p:ext>
            </p:extLst>
          </p:nvPr>
        </p:nvGraphicFramePr>
        <p:xfrm>
          <a:off x="838200" y="1371600"/>
          <a:ext cx="10515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76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365125"/>
            <a:ext cx="11548532" cy="1325563"/>
          </a:xfrm>
        </p:spPr>
        <p:txBody>
          <a:bodyPr/>
          <a:lstStyle/>
          <a:p>
            <a:r>
              <a:rPr lang="ru-RU" dirty="0" smtClean="0"/>
              <a:t>Мероприятия духовно-нравственного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2" y="1859491"/>
            <a:ext cx="11332632" cy="435133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Конкур с рисунков, посвящённый памяти Ахмат-Хаджи Кадырова                                   </a:t>
            </a:r>
            <a:r>
              <a:rPr lang="ru-RU" dirty="0" smtClean="0">
                <a:solidFill>
                  <a:srgbClr val="FFC000"/>
                </a:solidFill>
              </a:rPr>
              <a:t>20 .</a:t>
            </a:r>
            <a:r>
              <a:rPr lang="ru-RU" dirty="0" err="1" smtClean="0">
                <a:solidFill>
                  <a:srgbClr val="FFC000"/>
                </a:solidFill>
              </a:rPr>
              <a:t>авг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2012</a:t>
            </a:r>
          </a:p>
          <a:p>
            <a:pPr lvl="0"/>
            <a:r>
              <a:rPr lang="ru-RU" dirty="0" smtClean="0"/>
              <a:t>Диспут старшеклассников . </a:t>
            </a:r>
            <a:r>
              <a:rPr lang="ru-RU" dirty="0"/>
              <a:t>«Навсегда в памяти народной»                                </a:t>
            </a:r>
            <a:r>
              <a:rPr lang="ru-RU" dirty="0" smtClean="0"/>
              <a:t>                О </a:t>
            </a:r>
            <a:r>
              <a:rPr lang="ru-RU" dirty="0"/>
              <a:t>Первом Президенте Чеченской Республики Ахмат-Хаджи Кадырове                                                                                                        </a:t>
            </a:r>
            <a:r>
              <a:rPr lang="ru-RU" dirty="0" smtClean="0">
                <a:solidFill>
                  <a:srgbClr val="FFC000"/>
                </a:solidFill>
              </a:rPr>
              <a:t>20.авг 2011</a:t>
            </a:r>
            <a:endParaRPr lang="ru-RU" dirty="0">
              <a:solidFill>
                <a:srgbClr val="FFC000"/>
              </a:solidFill>
            </a:endParaRPr>
          </a:p>
          <a:p>
            <a:pPr lvl="0"/>
            <a:r>
              <a:rPr lang="ru-RU" dirty="0"/>
              <a:t>Встреча с представителями муфтия та и кадием </a:t>
            </a:r>
            <a:r>
              <a:rPr lang="ru-RU" dirty="0" err="1" smtClean="0"/>
              <a:t>с.Валерик</a:t>
            </a:r>
            <a:r>
              <a:rPr lang="ru-RU" dirty="0" smtClean="0"/>
              <a:t>    </a:t>
            </a:r>
            <a:r>
              <a:rPr lang="ru-RU" dirty="0"/>
              <a:t>«Нравственные нормы Ислама»</a:t>
            </a:r>
          </a:p>
          <a:p>
            <a:pPr lvl="0"/>
            <a:r>
              <a:rPr lang="ru-RU" dirty="0"/>
              <a:t>Беседы по ознакомление учащихся с основами традиционного </a:t>
            </a:r>
            <a:r>
              <a:rPr lang="ru-RU" dirty="0" smtClean="0"/>
              <a:t>ислама</a:t>
            </a:r>
          </a:p>
          <a:p>
            <a:pPr lvl="0"/>
            <a:r>
              <a:rPr lang="ru-RU" dirty="0" err="1" smtClean="0"/>
              <a:t>Мовлиды</a:t>
            </a:r>
            <a:r>
              <a:rPr lang="ru-RU" dirty="0" smtClean="0"/>
              <a:t> в День рождения </a:t>
            </a:r>
            <a:r>
              <a:rPr lang="ru-RU" dirty="0" err="1" smtClean="0"/>
              <a:t>прорлка</a:t>
            </a:r>
            <a:r>
              <a:rPr lang="ru-RU" dirty="0" smtClean="0"/>
              <a:t> Мухаммеда                                 </a:t>
            </a:r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 err="1" smtClean="0">
                <a:solidFill>
                  <a:srgbClr val="FFC000"/>
                </a:solidFill>
              </a:rPr>
              <a:t>Делера</a:t>
            </a:r>
            <a:r>
              <a:rPr lang="ru-RU" dirty="0" smtClean="0">
                <a:solidFill>
                  <a:srgbClr val="FFC000"/>
                </a:solidFill>
              </a:rPr>
              <a:t>  салам – </a:t>
            </a:r>
            <a:r>
              <a:rPr lang="ru-RU" dirty="0" err="1" smtClean="0">
                <a:solidFill>
                  <a:srgbClr val="FFC000"/>
                </a:solidFill>
              </a:rPr>
              <a:t>марщалла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хуьлда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цуьнга</a:t>
            </a:r>
            <a:r>
              <a:rPr lang="ru-RU" dirty="0" smtClean="0">
                <a:solidFill>
                  <a:srgbClr val="FFC000"/>
                </a:solidFill>
              </a:rPr>
              <a:t>)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913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6" y="229659"/>
            <a:ext cx="10515600" cy="989541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500" dirty="0" smtClean="0"/>
              <a:t>Спортмассовая работа</a:t>
            </a:r>
            <a:endParaRPr lang="ru-RU" sz="55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460569"/>
              </p:ext>
            </p:extLst>
          </p:nvPr>
        </p:nvGraphicFramePr>
        <p:xfrm>
          <a:off x="372533" y="1422400"/>
          <a:ext cx="11345334" cy="7180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334"/>
                <a:gridCol w="2997200"/>
                <a:gridCol w="3802918"/>
                <a:gridCol w="3105882"/>
              </a:tblGrid>
              <a:tr h="779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chemeClr val="tx1"/>
                          </a:solidFill>
                          <a:effectLst/>
                        </a:rPr>
                        <a:t>Уровень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chemeClr val="tx1"/>
                          </a:solidFill>
                          <a:effectLst/>
                        </a:rPr>
                        <a:t>Название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chemeClr val="tx1"/>
                          </a:solidFill>
                          <a:effectLst/>
                        </a:rPr>
                        <a:t>Год 2012-2013</a:t>
                      </a:r>
                      <a:endParaRPr lang="ru-RU" sz="3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79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Футбол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Районный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</a:rPr>
                        <a:t>Турнир «Кожаный мяч» 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75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Борьба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Республиканский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Спартакиада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среди   школьников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2 первых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004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</a:rPr>
                        <a:t>Борьба</a:t>
                      </a:r>
                      <a:endParaRPr lang="ru-RU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Юг Росси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первых   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1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второе       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2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третье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Борьба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Республиканский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Районный турнир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 место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72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500" dirty="0" smtClean="0"/>
              <a:t>Секционная  работа по спорту</a:t>
            </a:r>
            <a:endParaRPr lang="ru-RU" sz="55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387640"/>
              </p:ext>
            </p:extLst>
          </p:nvPr>
        </p:nvGraphicFramePr>
        <p:xfrm>
          <a:off x="838200" y="1263536"/>
          <a:ext cx="10515600" cy="491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74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74" y="0"/>
            <a:ext cx="10515600" cy="1325563"/>
          </a:xfrm>
        </p:spPr>
        <p:txBody>
          <a:bodyPr/>
          <a:lstStyle/>
          <a:p>
            <a:r>
              <a:rPr lang="ru-RU" dirty="0" smtClean="0"/>
              <a:t>Информационная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27" y="1325563"/>
            <a:ext cx="11538858" cy="62527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в структуре региональной модели образования представляет собой массовую общеобразовательную среднюю школу,  доступную всем слоям населения, обеспечивающую государственный образовательный стандарт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меньшая часть обучающихся представляют дети рабочих  предприятий, а также сотрудников учебных заведений, государственных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безработных и пенсионеров 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2010 году начал работу Официальный сайт школы, что значительно повысило доступность информации о деятельности школы для всех участников образовательного процесса, включая учителей, обучающихся и их роди</a:t>
            </a:r>
          </a:p>
        </p:txBody>
      </p:sp>
    </p:spTree>
    <p:extLst>
      <p:ext uri="{BB962C8B-B14F-4D97-AF65-F5344CB8AC3E}">
        <p14:creationId xmlns:p14="http://schemas.microsoft.com/office/powerpoint/2010/main" val="377977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011" y="248747"/>
            <a:ext cx="11238807" cy="798658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lvl="4" algn="l" rtl="0">
              <a:lnSpc>
                <a:spcPct val="90000"/>
              </a:lnSpc>
              <a:spcBef>
                <a:spcPct val="0"/>
              </a:spcBef>
            </a:pPr>
            <a:r>
              <a:rPr lang="ru-RU" sz="3400" b="1" dirty="0" smtClean="0">
                <a:solidFill>
                  <a:schemeClr val="tx1"/>
                </a:solidFill>
              </a:rPr>
              <a:t>Развитие </a:t>
            </a:r>
            <a:r>
              <a:rPr lang="ru-RU" sz="3400" b="1" dirty="0">
                <a:solidFill>
                  <a:schemeClr val="tx1"/>
                </a:solidFill>
              </a:rPr>
              <a:t>системы поддержки талантливых </a:t>
            </a:r>
            <a:r>
              <a:rPr lang="ru-RU" sz="3400" b="1" dirty="0" smtClean="0">
                <a:solidFill>
                  <a:schemeClr val="tx1"/>
                </a:solidFill>
              </a:rPr>
              <a:t>детей</a:t>
            </a: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316972"/>
              </p:ext>
            </p:extLst>
          </p:nvPr>
        </p:nvGraphicFramePr>
        <p:xfrm>
          <a:off x="399011" y="1304079"/>
          <a:ext cx="11238807" cy="5467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8807"/>
              </a:tblGrid>
              <a:tr h="351351">
                <a:tc>
                  <a:txBody>
                    <a:bodyPr/>
                    <a:lstStyle/>
                    <a:p>
                      <a:pPr marL="26035"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Создание банка данных учащихся, проявивших свои таланты в различных областях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Создание банка творческих работ учащихся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Создание банка текстов олимпиад и интеллектуальных конкурсов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Создание рекомендаций по работе с одаренными детьми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Организация творческих конкурсов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Организация и проведение научно-практической конференции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Разработка механизма индивидуальных достижений обучающихся (портфолио)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Проведение мероприятий по презентации достижений школьников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135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Проведение выставок детского творчества.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10810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Обмен  опытом  в работе с одаренными детьми</a:t>
                      </a:r>
                    </a:p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Рост количества учащихся, участвующих в дистанционных олимпиадах и конкурсах – тоже важный показатель работы.    Сейчас у нас в сельских районах интернет и его скорость оставляют желать лучшего – надеемся, что в скором будущем всё измениться, и мы сможем дистанционно обучать детей и наши дети будут как и все их сверстники развивать свои способности в ресурсах Интернета  </a:t>
                      </a:r>
                    </a:p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Рост количества школьников, вовлеченных в проектную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37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7" y="365125"/>
            <a:ext cx="11213430" cy="132556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3800" b="1" dirty="0"/>
              <a:t>Создание условий для успешного образования детей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7" y="2419184"/>
            <a:ext cx="11357810" cy="3372017"/>
          </a:xfrm>
          <a:noFill/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1. Оснащение </a:t>
            </a:r>
            <a:r>
              <a:rPr lang="ru-RU" dirty="0"/>
              <a:t>рабочего места каждого педагога компьютером</a:t>
            </a:r>
          </a:p>
          <a:p>
            <a:r>
              <a:rPr lang="ru-RU" dirty="0" smtClean="0"/>
              <a:t>2</a:t>
            </a:r>
            <a:r>
              <a:rPr lang="ru-RU" dirty="0"/>
              <a:t>.  Обновление спортивного оборудования</a:t>
            </a:r>
          </a:p>
          <a:p>
            <a:r>
              <a:rPr lang="ru-RU" dirty="0" smtClean="0"/>
              <a:t>3</a:t>
            </a:r>
            <a:r>
              <a:rPr lang="ru-RU" dirty="0"/>
              <a:t>. Приобретение в учебные кабинеты необходимого оборудования</a:t>
            </a:r>
          </a:p>
          <a:p>
            <a:r>
              <a:rPr lang="ru-RU" dirty="0" smtClean="0"/>
              <a:t>4</a:t>
            </a:r>
            <a:r>
              <a:rPr lang="ru-RU" dirty="0"/>
              <a:t>.   Обновление материально-технической базы школьной столовой </a:t>
            </a:r>
          </a:p>
          <a:p>
            <a:r>
              <a:rPr lang="ru-RU" dirty="0" smtClean="0"/>
              <a:t>5</a:t>
            </a:r>
            <a:r>
              <a:rPr lang="ru-RU" dirty="0"/>
              <a:t>. Оснащение учебного процесса библиотечно-информационными ресурсами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0979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010" y="1276985"/>
            <a:ext cx="10515600" cy="3980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000" dirty="0" smtClean="0"/>
              <a:t>Предварительная информация о предмете мониторинга</a:t>
            </a:r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1594100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9" y="344558"/>
            <a:ext cx="10983686" cy="169535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школе </a:t>
            </a:r>
            <a:r>
              <a:rPr lang="ru-RU" sz="3200" b="1" dirty="0"/>
              <a:t>обучается </a:t>
            </a:r>
            <a:r>
              <a:rPr lang="ru-RU" sz="3200" b="1" dirty="0" smtClean="0"/>
              <a:t>701 </a:t>
            </a:r>
            <a:r>
              <a:rPr lang="ru-RU" sz="3200" b="1" dirty="0"/>
              <a:t>учащихся </a:t>
            </a:r>
            <a:r>
              <a:rPr lang="ru-RU" sz="3200" b="1" dirty="0" smtClean="0"/>
              <a:t>в 30   класса/комплекта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три традиционные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696863"/>
              </p:ext>
            </p:extLst>
          </p:nvPr>
        </p:nvGraphicFramePr>
        <p:xfrm>
          <a:off x="2589213" y="2222500"/>
          <a:ext cx="8915400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Лист" r:id="rId4" imgW="11820457" imgH="4772025" progId="Excel.Sheet.12">
                  <p:embed/>
                </p:oleObj>
              </mc:Choice>
              <mc:Fallback>
                <p:oleObj name="Лист" r:id="rId4" imgW="11820457" imgH="4772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9213" y="2222500"/>
                        <a:ext cx="8915400" cy="359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595254"/>
            <a:ext cx="4798724" cy="32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54" y="201683"/>
            <a:ext cx="10983686" cy="169535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Кадровый состав образовательного учреждения</a:t>
            </a:r>
            <a:br>
              <a:rPr lang="ru-RU" sz="3200" b="1" dirty="0" smtClean="0"/>
            </a:br>
            <a:r>
              <a:rPr lang="ru-RU" sz="2200" b="1" i="1" dirty="0" smtClean="0"/>
              <a:t>Всего  -  48 педагогических работников</a:t>
            </a:r>
            <a:endParaRPr lang="ru-RU" sz="2200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68707"/>
              </p:ext>
            </p:extLst>
          </p:nvPr>
        </p:nvGraphicFramePr>
        <p:xfrm>
          <a:off x="433388" y="1598613"/>
          <a:ext cx="10906125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Лист" r:id="rId4" imgW="10906077" imgH="5067360" progId="Excel.Sheet.12">
                  <p:embed/>
                </p:oleObj>
              </mc:Choice>
              <mc:Fallback>
                <p:oleObj name="Лист" r:id="rId4" imgW="10906077" imgH="5067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1598613"/>
                        <a:ext cx="10906125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82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9" y="201684"/>
            <a:ext cx="10983686" cy="8746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Итоги аттестации школьников за 3 четверть и </a:t>
            </a:r>
            <a:r>
              <a:rPr lang="en-US" sz="3200" b="1" dirty="0" smtClean="0"/>
              <a:t>I</a:t>
            </a:r>
            <a:r>
              <a:rPr lang="ru-RU" sz="3200" b="1" dirty="0" smtClean="0"/>
              <a:t> полугодие</a:t>
            </a:r>
            <a:endParaRPr lang="ru-RU" sz="2200" i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726508"/>
              </p:ext>
            </p:extLst>
          </p:nvPr>
        </p:nvGraphicFramePr>
        <p:xfrm>
          <a:off x="604838" y="1041400"/>
          <a:ext cx="11068050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Лист" r:id="rId4" imgW="11068157" imgH="5467230" progId="Excel.Sheet.12">
                  <p:embed/>
                </p:oleObj>
              </mc:Choice>
              <mc:Fallback>
                <p:oleObj name="Лист" r:id="rId4" imgW="11068157" imgH="5467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838" y="1041400"/>
                        <a:ext cx="11068050" cy="546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3251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029" y="201684"/>
            <a:ext cx="10983686" cy="8746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Итоги аттестации школьников за 3 четверть и </a:t>
            </a:r>
            <a:r>
              <a:rPr lang="en-US" sz="3200" b="1" dirty="0" smtClean="0"/>
              <a:t>I</a:t>
            </a:r>
            <a:r>
              <a:rPr lang="ru-RU" sz="3200" b="1" dirty="0" smtClean="0"/>
              <a:t> полугодие</a:t>
            </a:r>
            <a:endParaRPr lang="ru-RU" sz="2200" i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209489"/>
              </p:ext>
            </p:extLst>
          </p:nvPr>
        </p:nvGraphicFramePr>
        <p:xfrm>
          <a:off x="490538" y="1012825"/>
          <a:ext cx="11201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Лист" r:id="rId4" imgW="11201332" imgH="5562540" progId="Excel.Sheet.12">
                  <p:embed/>
                </p:oleObj>
              </mc:Choice>
              <mc:Fallback>
                <p:oleObj name="Лист" r:id="rId4" imgW="11201332" imgH="5562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538" y="1012825"/>
                        <a:ext cx="1120140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7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54" y="201683"/>
            <a:ext cx="10983686" cy="169535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Кадровый состав образовательного учреждения</a:t>
            </a:r>
            <a:br>
              <a:rPr lang="ru-RU" sz="3200" b="1" dirty="0" smtClean="0"/>
            </a:br>
            <a:r>
              <a:rPr lang="ru-RU" sz="2200" b="1" i="1" dirty="0" smtClean="0"/>
              <a:t>Всего  -  48 педагогических работников</a:t>
            </a:r>
            <a:endParaRPr lang="ru-RU" sz="2200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596765"/>
              </p:ext>
            </p:extLst>
          </p:nvPr>
        </p:nvGraphicFramePr>
        <p:xfrm>
          <a:off x="452438" y="1712913"/>
          <a:ext cx="1210627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Лист" r:id="rId4" imgW="12106343" imgH="5200650" progId="Excel.Sheet.12">
                  <p:embed/>
                </p:oleObj>
              </mc:Choice>
              <mc:Fallback>
                <p:oleObj name="Лист" r:id="rId4" imgW="12106343" imgH="5200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1712913"/>
                        <a:ext cx="12106275" cy="520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614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29" y="239783"/>
            <a:ext cx="10983686" cy="13508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Распределение кадров по уровням образования</a:t>
            </a:r>
            <a:br>
              <a:rPr lang="ru-RU" sz="3200" b="1" dirty="0" smtClean="0"/>
            </a:br>
            <a:r>
              <a:rPr lang="ru-RU" sz="2200" b="1" i="1" dirty="0" smtClean="0"/>
              <a:t>Всего  -  48 педагогических работников</a:t>
            </a:r>
            <a:endParaRPr lang="ru-RU" sz="2200" i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40844"/>
              </p:ext>
            </p:extLst>
          </p:nvPr>
        </p:nvGraphicFramePr>
        <p:xfrm>
          <a:off x="271463" y="1641475"/>
          <a:ext cx="117919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Лист" r:id="rId4" imgW="11792085" imgH="5562690" progId="Excel.Sheet.12">
                  <p:embed/>
                </p:oleObj>
              </mc:Choice>
              <mc:Fallback>
                <p:oleObj name="Лист" r:id="rId4" imgW="11792085" imgH="5562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463" y="1641475"/>
                        <a:ext cx="11791950" cy="556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656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28599"/>
            <a:ext cx="11487150" cy="571501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Динамика итоговой аттестации по математике  (ЕГЭ) за последние 3 года</a:t>
            </a:r>
            <a:endParaRPr lang="ru-RU" sz="2500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55538"/>
              </p:ext>
            </p:extLst>
          </p:nvPr>
        </p:nvGraphicFramePr>
        <p:xfrm>
          <a:off x="209550" y="746125"/>
          <a:ext cx="11896725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Лист" r:id="rId4" imgW="11896657" imgH="6677115" progId="Excel.Sheet.12">
                  <p:embed/>
                </p:oleObj>
              </mc:Choice>
              <mc:Fallback>
                <p:oleObj name="Лист" r:id="rId4" imgW="11896657" imgH="6677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50" y="746125"/>
                        <a:ext cx="11896725" cy="667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62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1240</TotalTime>
  <Words>631</Words>
  <Application>Microsoft Office PowerPoint</Application>
  <PresentationFormat>Широкоэкранный</PresentationFormat>
  <Paragraphs>295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Легкий дым</vt:lpstr>
      <vt:lpstr>Лист</vt:lpstr>
      <vt:lpstr>МБОУ «СОШ №1 с. Валерик Ачхой-Мартановского муниципального района  Чеченской Республики</vt:lpstr>
      <vt:lpstr>Информационная справка</vt:lpstr>
      <vt:lpstr>В школе обучается 701 учащихся в 30   класса/комплекта  Имеются три традиционные уровня образования:</vt:lpstr>
      <vt:lpstr>Кадровый состав образовательного учреждения Всего  -  48 педагогических работников</vt:lpstr>
      <vt:lpstr>Итоги аттестации школьников за 3 четверть и I полугодие</vt:lpstr>
      <vt:lpstr>Итоги аттестации школьников за 3 четверть и I полугодие</vt:lpstr>
      <vt:lpstr>Кадровый состав образовательного учреждения Всего  -  48 педагогических работников</vt:lpstr>
      <vt:lpstr>Распределение кадров по уровням образования Всего  -  48 педагогических работников</vt:lpstr>
      <vt:lpstr>Динамика итоговой аттестации по математике  (ЕГЭ) за последние 3 года</vt:lpstr>
      <vt:lpstr>     МО учителей МБОУ «СОШ №1»</vt:lpstr>
      <vt:lpstr>ЕГЭ  -  2012-2013 год</vt:lpstr>
      <vt:lpstr>Результаты тестирования в 2012 году в 11 А кл </vt:lpstr>
      <vt:lpstr>Результаты участия в районных олимпиадах</vt:lpstr>
      <vt:lpstr>Результаты участия в республиканских олимпиадах</vt:lpstr>
      <vt:lpstr>Участие в предметных олимпиадах в Южном Федеральном округе 2005-2012</vt:lpstr>
      <vt:lpstr>Поступление выпускников в ВУЗы и техникумы</vt:lpstr>
      <vt:lpstr>Мероприятия духовно-нравственного развития</vt:lpstr>
      <vt:lpstr>Спортмассовая работа</vt:lpstr>
      <vt:lpstr>Секционная  работа по спорту</vt:lpstr>
      <vt:lpstr>Развитие системы поддержки талантливых детей </vt:lpstr>
      <vt:lpstr>Создание условий для успешного образования детей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№1 с. Автуры Шалинсого муниципального района  Чеченской Республики</dc:title>
  <dc:creator>1</dc:creator>
  <cp:lastModifiedBy>Рам1</cp:lastModifiedBy>
  <cp:revision>111</cp:revision>
  <cp:lastPrinted>2014-03-30T00:34:47Z</cp:lastPrinted>
  <dcterms:created xsi:type="dcterms:W3CDTF">2013-02-28T14:48:23Z</dcterms:created>
  <dcterms:modified xsi:type="dcterms:W3CDTF">2014-04-04T13:07:58Z</dcterms:modified>
</cp:coreProperties>
</file>